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662" r:id="rId2"/>
    <p:sldId id="46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DB76-08A4-43C6-95D3-5BB5D36BC5A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B1440-F24F-41F0-8BDD-7EC5575A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>
          <a:extLst>
            <a:ext uri="{FF2B5EF4-FFF2-40B4-BE49-F238E27FC236}">
              <a16:creationId xmlns:a16="http://schemas.microsoft.com/office/drawing/2014/main" id="{160F801E-C830-8E76-09BE-0B04A978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150:notes">
            <a:extLst>
              <a:ext uri="{FF2B5EF4-FFF2-40B4-BE49-F238E27FC236}">
                <a16:creationId xmlns:a16="http://schemas.microsoft.com/office/drawing/2014/main" id="{FC9EFAA5-F808-DAC5-5054-534B0261D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2" name="Google Shape;2102;p150:notes">
            <a:extLst>
              <a:ext uri="{FF2B5EF4-FFF2-40B4-BE49-F238E27FC236}">
                <a16:creationId xmlns:a16="http://schemas.microsoft.com/office/drawing/2014/main" id="{EB1DA486-3675-39D5-A32B-65484A8DA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03" name="Google Shape;2103;p150:notes">
            <a:extLst>
              <a:ext uri="{FF2B5EF4-FFF2-40B4-BE49-F238E27FC236}">
                <a16:creationId xmlns:a16="http://schemas.microsoft.com/office/drawing/2014/main" id="{6AF37F6B-AB5A-3943-D20D-DBD570233C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772670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12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8755-676B-F210-F572-F161F6BE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37F5A-0976-A70E-8CDA-C6D9F51ED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F192D-3259-D5A6-FF7E-B4B499E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97C29-07FC-A4FB-C2F7-EBA39417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2491-CF45-71C9-D1C6-EC91A3C4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608D-8B0C-8F45-809F-65B7D8A7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F9A67-0B70-489E-25F7-FE80EAB6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229C5-32C5-F5F0-66FA-365E97BA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3D5A-2DBE-3E9F-77F2-67F253E2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29DA-3E9F-43A4-DE2A-FCE5E97E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4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E9927-3908-E271-35B2-373BE75E6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73D6D-931E-EB4B-8210-76A47375C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5321-9712-BB6D-915A-184DCFB1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AE0E2-6930-3038-404D-E9E35176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E33B6-78AE-C488-9990-D43E5C86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4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525D-77DC-9347-DE27-67AE5544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6024C-E56D-B549-A0A6-A70D0FDC0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15946-6919-95C1-56AA-ED56F1B6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9EF18-3B70-B5F1-C7DC-761079F1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34F0-DB2C-CE18-65C0-8A56152B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17D9-62F9-65E3-35B4-79FDDF4B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4DB7F-1AF3-6D93-B661-EDB6A68B3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1E32-6E7D-5682-4D47-F586E69D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BDDA6-7FFF-4ADC-4F11-66864228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9148-E624-3E6C-7DBF-4F90E206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2F77-1D66-2A68-7C04-742775CF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47ED-1405-9D69-3AFE-BA60B5774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A419-CA60-B482-1FFB-CF656E41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282FC-7AB4-ED39-3F2C-6BD18647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AACA2-852E-88FB-FD16-EC670F5F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379B6-8391-6322-208A-4C94EBF2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AC2E-B59F-DE75-899C-2A7C5EB8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049C3-E2E6-6168-842B-6BF39B55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DAD0-4505-BC10-5430-F60C2540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C764-28BA-B67B-47AA-50ED6F500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3D286-AF78-59B6-F252-826F4CD6C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418C9-7D9F-F93A-9E57-A6675DEB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4E413-6C28-6645-F09A-4AE1F716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F72BF-EDEC-3635-8DDB-7A766A56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9E21-A210-7D44-317A-904E4185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DD171-893A-C38B-C937-3E53EF47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11DF6-22E4-C29C-3A64-8D84EC86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2587A-A687-EADB-7640-A60760D3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6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3FD8C-8ED3-37D7-5F55-944F7E4C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7DC7C-6E01-4988-2873-37BC540E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06090-8AD8-9311-C835-64448492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0374-1633-9AD8-AAAF-D3A3F93E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C961C-5B9E-75E1-D27F-BAF2EA5C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D698-A1AD-97F2-F2E9-AFABE3FEC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C817C-6CC8-9DC1-247A-01DAAFB5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39F67-1080-A296-D7A1-55A0FEA0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3BA0E-9660-E5B4-820A-361A60D4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7D2-341B-2AC3-E9B9-90C10C5D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78A41-B16E-46EF-D690-5C334C78B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C473C-0A43-C3F6-C7A2-16656B830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1CEFD-A728-4856-B8E4-72168B3A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A2358-B23C-B4FF-0F3A-BA58403E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56A8-6C6B-2C4C-D63A-27299652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77A22-F80F-B8AF-66E7-D249316F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54C7-F2E7-53A3-3EA9-46E6F011A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FB36E-BE98-B4A0-506B-5F7097FE6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A6374-8588-43F1-AC1E-7C870467EDF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98EA-5808-E598-EB61-5D70116A7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E8395-174E-9D83-9623-DFCD1B9D1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D8694-3BA9-4F5E-BF7E-84DD4194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D052-1B2B-C26D-6052-7D386BFB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Arial"/>
                <a:ea typeface="Arial"/>
                <a:cs typeface="Arial"/>
                <a:sym typeface="Arial"/>
              </a:rPr>
              <a:t>Case Study – Substitution 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AACC-C654-0D80-EAC0-32461A25B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2872899"/>
            <a:ext cx="4676635" cy="3320668"/>
          </a:xfrm>
        </p:spPr>
        <p:txBody>
          <a:bodyPr>
            <a:normAutofit/>
          </a:bodyPr>
          <a:lstStyle/>
          <a:p>
            <a:r>
              <a:rPr lang="en-US" sz="2200" dirty="0"/>
              <a:t>Believe it or not, some performance cars are still using high performance ignition wires.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How is it made?</a:t>
            </a:r>
          </a:p>
        </p:txBody>
      </p:sp>
      <p:pic>
        <p:nvPicPr>
          <p:cNvPr id="5" name="Picture 4" descr="A close-up of a car engine&#10;&#10;AI-generated content may be incorrect.">
            <a:extLst>
              <a:ext uri="{FF2B5EF4-FFF2-40B4-BE49-F238E27FC236}">
                <a16:creationId xmlns:a16="http://schemas.microsoft.com/office/drawing/2014/main" id="{D5DA0827-4BCA-ACB4-1EBF-3EDF99230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r="-1" b="3731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15C21-20B3-78DE-4593-68B07C5A4C53}"/>
              </a:ext>
            </a:extLst>
          </p:cNvPr>
          <p:cNvSpPr txBox="1"/>
          <p:nvPr/>
        </p:nvSpPr>
        <p:spPr>
          <a:xfrm>
            <a:off x="1984076" y="5831457"/>
            <a:ext cx="330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Georgi Popov’s digital library</a:t>
            </a:r>
          </a:p>
          <a:p>
            <a:r>
              <a:rPr lang="en-US" dirty="0"/>
              <a:t>Dr. T. Popov Mustang</a:t>
            </a:r>
          </a:p>
        </p:txBody>
      </p:sp>
    </p:spTree>
    <p:extLst>
      <p:ext uri="{BB962C8B-B14F-4D97-AF65-F5344CB8AC3E}">
        <p14:creationId xmlns:p14="http://schemas.microsoft.com/office/powerpoint/2010/main" val="40863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216"/>
    </mc:Choice>
    <mc:Fallback xmlns="">
      <p:transition spd="slow" advTm="564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>
          <a:extLst>
            <a:ext uri="{FF2B5EF4-FFF2-40B4-BE49-F238E27FC236}">
              <a16:creationId xmlns:a16="http://schemas.microsoft.com/office/drawing/2014/main" id="{BA2BA9B1-BEC3-6DB6-B5AC-3397C8B65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150">
            <a:extLst>
              <a:ext uri="{FF2B5EF4-FFF2-40B4-BE49-F238E27FC236}">
                <a16:creationId xmlns:a16="http://schemas.microsoft.com/office/drawing/2014/main" id="{F0498EB1-42D1-B972-9A62-27586520D2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9796" y="114963"/>
            <a:ext cx="9584271" cy="108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 Risk Pathway Model</a:t>
            </a:r>
            <a:b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Automotive spark plug ignition wires </a:t>
            </a:r>
            <a:r>
              <a:rPr lang="en-US" sz="4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2107" name="Google Shape;2107;p150">
            <a:extLst>
              <a:ext uri="{FF2B5EF4-FFF2-40B4-BE49-F238E27FC236}">
                <a16:creationId xmlns:a16="http://schemas.microsoft.com/office/drawing/2014/main" id="{4E9DEC3D-EF0E-FBA5-7FF7-0FF2DBF6ED1A}"/>
              </a:ext>
            </a:extLst>
          </p:cNvPr>
          <p:cNvSpPr txBox="1"/>
          <p:nvPr/>
        </p:nvSpPr>
        <p:spPr>
          <a:xfrm>
            <a:off x="2511123" y="3839855"/>
            <a:ext cx="17139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  influencing risk</a:t>
            </a:r>
            <a:endParaRPr/>
          </a:p>
        </p:txBody>
      </p:sp>
      <p:sp>
        <p:nvSpPr>
          <p:cNvPr id="2108" name="Google Shape;2108;p150">
            <a:extLst>
              <a:ext uri="{FF2B5EF4-FFF2-40B4-BE49-F238E27FC236}">
                <a16:creationId xmlns:a16="http://schemas.microsoft.com/office/drawing/2014/main" id="{EB576B2E-3FF9-57AA-930F-63F75863DB04}"/>
              </a:ext>
            </a:extLst>
          </p:cNvPr>
          <p:cNvSpPr txBox="1"/>
          <p:nvPr/>
        </p:nvSpPr>
        <p:spPr>
          <a:xfrm>
            <a:off x="4031240" y="1656377"/>
            <a:ext cx="15704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 to hazard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for contact </a:t>
            </a:r>
            <a:endParaRPr dirty="0"/>
          </a:p>
        </p:txBody>
      </p:sp>
      <p:sp>
        <p:nvSpPr>
          <p:cNvPr id="2109" name="Google Shape;2109;p150">
            <a:extLst>
              <a:ext uri="{FF2B5EF4-FFF2-40B4-BE49-F238E27FC236}">
                <a16:creationId xmlns:a16="http://schemas.microsoft.com/office/drawing/2014/main" id="{5A4EC9CF-456C-CFEE-36A8-C10E3D1AF447}"/>
              </a:ext>
            </a:extLst>
          </p:cNvPr>
          <p:cNvSpPr txBox="1"/>
          <p:nvPr/>
        </p:nvSpPr>
        <p:spPr>
          <a:xfrm>
            <a:off x="5480506" y="3828313"/>
            <a:ext cx="15841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Immediate cause(s)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control</a:t>
            </a:r>
            <a:endParaRPr/>
          </a:p>
        </p:txBody>
      </p:sp>
      <p:sp>
        <p:nvSpPr>
          <p:cNvPr id="2110" name="Google Shape;2110;p150">
            <a:extLst>
              <a:ext uri="{FF2B5EF4-FFF2-40B4-BE49-F238E27FC236}">
                <a16:creationId xmlns:a16="http://schemas.microsoft.com/office/drawing/2014/main" id="{8FA1862C-BD8B-AAD2-1CFD-F247EE474F39}"/>
              </a:ext>
            </a:extLst>
          </p:cNvPr>
          <p:cNvSpPr txBox="1"/>
          <p:nvPr/>
        </p:nvSpPr>
        <p:spPr>
          <a:xfrm>
            <a:off x="887745" y="1723542"/>
            <a:ext cx="7553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Hazards</a:t>
            </a:r>
            <a:endParaRPr/>
          </a:p>
        </p:txBody>
      </p:sp>
      <p:sp>
        <p:nvSpPr>
          <p:cNvPr id="2111" name="Google Shape;2111;p150">
            <a:extLst>
              <a:ext uri="{FF2B5EF4-FFF2-40B4-BE49-F238E27FC236}">
                <a16:creationId xmlns:a16="http://schemas.microsoft.com/office/drawing/2014/main" id="{0B34555C-5626-30C2-A738-873613702B2E}"/>
              </a:ext>
            </a:extLst>
          </p:cNvPr>
          <p:cNvSpPr txBox="1"/>
          <p:nvPr/>
        </p:nvSpPr>
        <p:spPr>
          <a:xfrm>
            <a:off x="7163349" y="1429529"/>
            <a:ext cx="8435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event</a:t>
            </a:r>
            <a:endParaRPr/>
          </a:p>
        </p:txBody>
      </p:sp>
      <p:sp>
        <p:nvSpPr>
          <p:cNvPr id="2112" name="Google Shape;2112;p150">
            <a:extLst>
              <a:ext uri="{FF2B5EF4-FFF2-40B4-BE49-F238E27FC236}">
                <a16:creationId xmlns:a16="http://schemas.microsoft.com/office/drawing/2014/main" id="{09E89456-3511-B5EA-F8C6-BD9266FE5EE2}"/>
              </a:ext>
            </a:extLst>
          </p:cNvPr>
          <p:cNvSpPr txBox="1"/>
          <p:nvPr/>
        </p:nvSpPr>
        <p:spPr>
          <a:xfrm>
            <a:off x="8459293" y="3955285"/>
            <a:ext cx="13168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Resulting effects</a:t>
            </a:r>
            <a:endParaRPr/>
          </a:p>
        </p:txBody>
      </p:sp>
      <p:sp>
        <p:nvSpPr>
          <p:cNvPr id="2113" name="Google Shape;2113;p150">
            <a:extLst>
              <a:ext uri="{FF2B5EF4-FFF2-40B4-BE49-F238E27FC236}">
                <a16:creationId xmlns:a16="http://schemas.microsoft.com/office/drawing/2014/main" id="{2E40B502-DB8E-3BC1-2234-0B987B1C9A31}"/>
              </a:ext>
            </a:extLst>
          </p:cNvPr>
          <p:cNvSpPr/>
          <p:nvPr/>
        </p:nvSpPr>
        <p:spPr>
          <a:xfrm rot="-5400000">
            <a:off x="5799003" y="564186"/>
            <a:ext cx="276999" cy="7777976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150">
            <a:extLst>
              <a:ext uri="{FF2B5EF4-FFF2-40B4-BE49-F238E27FC236}">
                <a16:creationId xmlns:a16="http://schemas.microsoft.com/office/drawing/2014/main" id="{DD4F51CB-3B14-42DA-94F2-1BF772177041}"/>
              </a:ext>
            </a:extLst>
          </p:cNvPr>
          <p:cNvSpPr txBox="1"/>
          <p:nvPr/>
        </p:nvSpPr>
        <p:spPr>
          <a:xfrm>
            <a:off x="5703617" y="4654290"/>
            <a:ext cx="4828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endParaRPr dirty="0"/>
          </a:p>
        </p:txBody>
      </p:sp>
      <p:sp>
        <p:nvSpPr>
          <p:cNvPr id="2116" name="Google Shape;2116;p150">
            <a:extLst>
              <a:ext uri="{FF2B5EF4-FFF2-40B4-BE49-F238E27FC236}">
                <a16:creationId xmlns:a16="http://schemas.microsoft.com/office/drawing/2014/main" id="{EF29EC23-3E25-A858-7AA7-90A8AD53E972}"/>
              </a:ext>
            </a:extLst>
          </p:cNvPr>
          <p:cNvSpPr/>
          <p:nvPr/>
        </p:nvSpPr>
        <p:spPr>
          <a:xfrm>
            <a:off x="3632566" y="4471484"/>
            <a:ext cx="1622498" cy="503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0538" y="-1258"/>
                </a:moveTo>
                <a:lnTo>
                  <a:pt x="8551" y="-244036"/>
                </a:lnTo>
              </a:path>
            </a:pathLst>
          </a:custGeom>
          <a:solidFill>
            <a:srgbClr val="FFFF00"/>
          </a:solidFill>
          <a:ln w="15875" cap="flat" cmpd="sng">
            <a:solidFill>
              <a:srgbClr val="BA94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Slippery floors; poor maintenance 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150">
            <a:extLst>
              <a:ext uri="{FF2B5EF4-FFF2-40B4-BE49-F238E27FC236}">
                <a16:creationId xmlns:a16="http://schemas.microsoft.com/office/drawing/2014/main" id="{588A6A7D-9A20-331D-D103-75E4A2DDB8FE}"/>
              </a:ext>
            </a:extLst>
          </p:cNvPr>
          <p:cNvSpPr/>
          <p:nvPr/>
        </p:nvSpPr>
        <p:spPr>
          <a:xfrm>
            <a:off x="5597309" y="1483119"/>
            <a:ext cx="1227372" cy="818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536" y="57078"/>
                </a:moveTo>
                <a:lnTo>
                  <a:pt x="-75523" y="222448"/>
                </a:lnTo>
              </a:path>
            </a:pathLst>
          </a:custGeom>
          <a:solidFill>
            <a:srgbClr val="FFFF00"/>
          </a:solidFill>
          <a:ln w="15875" cap="flat" cmpd="sng">
            <a:solidFill>
              <a:srgbClr val="BA94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 of workers; contractors; public; building;</a:t>
            </a:r>
            <a:r>
              <a:rPr lang="en-US" sz="1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air, water, soil</a:t>
            </a:r>
            <a:endParaRPr dirty="0"/>
          </a:p>
        </p:txBody>
      </p:sp>
      <p:sp>
        <p:nvSpPr>
          <p:cNvPr id="2118" name="Google Shape;2118;p150">
            <a:extLst>
              <a:ext uri="{FF2B5EF4-FFF2-40B4-BE49-F238E27FC236}">
                <a16:creationId xmlns:a16="http://schemas.microsoft.com/office/drawing/2014/main" id="{4F59FEA4-3DA2-703F-F57C-6BD58542E172}"/>
              </a:ext>
            </a:extLst>
          </p:cNvPr>
          <p:cNvSpPr/>
          <p:nvPr/>
        </p:nvSpPr>
        <p:spPr>
          <a:xfrm>
            <a:off x="6667696" y="4770327"/>
            <a:ext cx="1622498" cy="10466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8357" y="-46"/>
                </a:moveTo>
                <a:lnTo>
                  <a:pt x="-14626" y="-173221"/>
                </a:lnTo>
              </a:path>
            </a:pathLst>
          </a:custGeom>
          <a:solidFill>
            <a:srgbClr val="FFFF00"/>
          </a:solidFill>
          <a:ln w="15875" cap="flat" cmpd="sng">
            <a:solidFill>
              <a:srgbClr val="BA94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error; faulty equipment, environment, process; poor management or supervision</a:t>
            </a:r>
            <a:endParaRPr/>
          </a:p>
        </p:txBody>
      </p:sp>
      <p:sp>
        <p:nvSpPr>
          <p:cNvPr id="2119" name="Google Shape;2119;p150">
            <a:extLst>
              <a:ext uri="{FF2B5EF4-FFF2-40B4-BE49-F238E27FC236}">
                <a16:creationId xmlns:a16="http://schemas.microsoft.com/office/drawing/2014/main" id="{681C78D7-7DBC-E7FC-54C4-7695CE82B198}"/>
              </a:ext>
            </a:extLst>
          </p:cNvPr>
          <p:cNvSpPr/>
          <p:nvPr/>
        </p:nvSpPr>
        <p:spPr>
          <a:xfrm>
            <a:off x="8605570" y="1196890"/>
            <a:ext cx="1455992" cy="134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3743" y="121831"/>
                </a:moveTo>
                <a:lnTo>
                  <a:pt x="33677" y="170454"/>
                </a:lnTo>
              </a:path>
            </a:pathLst>
          </a:custGeom>
          <a:solidFill>
            <a:srgbClr val="FFFF00"/>
          </a:solidFill>
          <a:ln w="15875" cap="flat" cmpd="sng">
            <a:solidFill>
              <a:srgbClr val="BA94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Fatalities, injuries, illnesses; property loss; business interruption; damage to reputation; loss of market share, non-conformance</a:t>
            </a:r>
            <a:endParaRPr/>
          </a:p>
        </p:txBody>
      </p:sp>
      <p:sp>
        <p:nvSpPr>
          <p:cNvPr id="2121" name="Google Shape;2121;p150">
            <a:extLst>
              <a:ext uri="{FF2B5EF4-FFF2-40B4-BE49-F238E27FC236}">
                <a16:creationId xmlns:a16="http://schemas.microsoft.com/office/drawing/2014/main" id="{87699DE4-354C-D9C1-047A-751AAE24DC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7" y="6459791"/>
            <a:ext cx="13411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66D1C-A9F1-4809-132F-CD4B96AD0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88" y="2725030"/>
            <a:ext cx="7588791" cy="1270854"/>
          </a:xfrm>
          <a:prstGeom prst="rect">
            <a:avLst/>
          </a:prstGeom>
        </p:spPr>
      </p:pic>
      <p:sp>
        <p:nvSpPr>
          <p:cNvPr id="3" name="Google Shape;818;g1a35a7845ec_1_370">
            <a:extLst>
              <a:ext uri="{FF2B5EF4-FFF2-40B4-BE49-F238E27FC236}">
                <a16:creationId xmlns:a16="http://schemas.microsoft.com/office/drawing/2014/main" id="{5F1D93BF-AFAE-D693-29CB-6916C0165AB1}"/>
              </a:ext>
            </a:extLst>
          </p:cNvPr>
          <p:cNvSpPr/>
          <p:nvPr/>
        </p:nvSpPr>
        <p:spPr>
          <a:xfrm>
            <a:off x="2007681" y="1777753"/>
            <a:ext cx="1512000" cy="86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3202" y="116100"/>
                </a:moveTo>
                <a:lnTo>
                  <a:pt x="53221" y="153241"/>
                </a:lnTo>
              </a:path>
            </a:pathLst>
          </a:custGeom>
          <a:solidFill>
            <a:srgbClr val="FFFF00"/>
          </a:solidFill>
          <a:ln w="15875" cap="flat" cmpd="sng">
            <a:solidFill>
              <a:srgbClr val="BA94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Hazards (Chemical, physical)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le of blue hoses&#10;&#10;Description automatically generated">
            <a:extLst>
              <a:ext uri="{FF2B5EF4-FFF2-40B4-BE49-F238E27FC236}">
                <a16:creationId xmlns:a16="http://schemas.microsoft.com/office/drawing/2014/main" id="{18BD475F-7786-2C99-7D72-F809E4304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60" y="127221"/>
            <a:ext cx="2222090" cy="1426913"/>
          </a:xfrm>
          <a:prstGeom prst="rect">
            <a:avLst/>
          </a:prstGeom>
        </p:spPr>
      </p:pic>
      <p:pic>
        <p:nvPicPr>
          <p:cNvPr id="5" name="Picture 4" descr="A machine in a factory&#10;&#10;Description automatically generated">
            <a:extLst>
              <a:ext uri="{FF2B5EF4-FFF2-40B4-BE49-F238E27FC236}">
                <a16:creationId xmlns:a16="http://schemas.microsoft.com/office/drawing/2014/main" id="{BD65D244-9C6F-51DD-F87B-C724AF2E2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20" y="4581224"/>
            <a:ext cx="3199849" cy="209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C834A-C5B3-E683-52BE-6B86DBCEA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681" y="5036191"/>
            <a:ext cx="1995091" cy="1726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7B2A5-BE8A-09F5-0FED-014745816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749" y="1733199"/>
            <a:ext cx="863570" cy="10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BA05-EF39-C9DC-9E40-342A162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271819"/>
            <a:ext cx="5450632" cy="819863"/>
          </a:xfrm>
        </p:spPr>
        <p:txBody>
          <a:bodyPr/>
          <a:lstStyle/>
          <a:p>
            <a:r>
              <a:rPr lang="en-US" dirty="0"/>
              <a:t>PtD Standard HoRT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CEAAB2-B651-EB97-3A06-F2235962B523}"/>
              </a:ext>
            </a:extLst>
          </p:cNvPr>
          <p:cNvGrpSpPr/>
          <p:nvPr/>
        </p:nvGrpSpPr>
        <p:grpSpPr>
          <a:xfrm>
            <a:off x="8154955" y="2227766"/>
            <a:ext cx="2980111" cy="4351752"/>
            <a:chOff x="6792686" y="1807889"/>
            <a:chExt cx="2980111" cy="43517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68623A-80B5-A0D7-5748-38F61CCF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686" y="1807889"/>
              <a:ext cx="2980111" cy="4351752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AF127A-4922-F57D-EB65-DB70EB162B79}"/>
                </a:ext>
              </a:extLst>
            </p:cNvPr>
            <p:cNvSpPr/>
            <p:nvPr/>
          </p:nvSpPr>
          <p:spPr>
            <a:xfrm>
              <a:off x="8219552" y="3898760"/>
              <a:ext cx="733529" cy="20096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AFCDE159-BB02-7276-4909-0E39B1D45181}"/>
              </a:ext>
            </a:extLst>
          </p:cNvPr>
          <p:cNvSpPr/>
          <p:nvPr/>
        </p:nvSpPr>
        <p:spPr>
          <a:xfrm>
            <a:off x="5726288" y="4278135"/>
            <a:ext cx="1622322" cy="934065"/>
          </a:xfrm>
          <a:prstGeom prst="stripedRightArrow">
            <a:avLst/>
          </a:prstGeom>
          <a:gradFill flip="none" rotWithShape="1">
            <a:gsLst>
              <a:gs pos="0">
                <a:srgbClr val="FF0000"/>
              </a:gs>
              <a:gs pos="53000">
                <a:srgbClr val="FFFF00"/>
              </a:gs>
              <a:gs pos="100000">
                <a:srgbClr val="00B050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8CE46-6A24-52AB-61C3-A711C2DA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69" y="335902"/>
            <a:ext cx="4409961" cy="3023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999DF-098E-6B51-D79D-97A513565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91" y="2249059"/>
            <a:ext cx="4219929" cy="3923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02BFE-E463-1D44-B11C-D856FE4ED008}"/>
              </a:ext>
            </a:extLst>
          </p:cNvPr>
          <p:cNvSpPr txBox="1"/>
          <p:nvPr/>
        </p:nvSpPr>
        <p:spPr>
          <a:xfrm>
            <a:off x="2052735" y="6200436"/>
            <a:ext cx="6083559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Hierarchy of Risk Treatment Model reprinted with permission from ANSI/ASSP Z590.3-2021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Note. Courtesy of the American Society of Safety Professionals.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9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162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Times New Roman</vt:lpstr>
      <vt:lpstr>Office Theme</vt:lpstr>
      <vt:lpstr>Case Study – Substitution </vt:lpstr>
      <vt:lpstr>Case Study Risk Pathway Model Automotive spark plug ignition wires  </vt:lpstr>
      <vt:lpstr>PtD Standard HoRT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 Popov</dc:creator>
  <cp:lastModifiedBy>Georgi Popov</cp:lastModifiedBy>
  <cp:revision>5</cp:revision>
  <dcterms:created xsi:type="dcterms:W3CDTF">2025-06-23T15:08:16Z</dcterms:created>
  <dcterms:modified xsi:type="dcterms:W3CDTF">2025-10-16T22:51:54Z</dcterms:modified>
</cp:coreProperties>
</file>